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7" r:id="rId7"/>
    <p:sldId id="263" r:id="rId8"/>
    <p:sldId id="266" r:id="rId9"/>
    <p:sldId id="264" r:id="rId10"/>
    <p:sldId id="265" r:id="rId11"/>
    <p:sldId id="26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10156876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685442C-5A6F-4E0E-9202-A6A9C61E1B2E}" type="datetimeFigureOut">
              <a:rPr lang="en-NZ" smtClean="0"/>
              <a:t>27/05/2014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396970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685442C-5A6F-4E0E-9202-A6A9C61E1B2E}" type="datetimeFigureOut">
              <a:rPr lang="en-NZ" smtClean="0"/>
              <a:t>27/05/2014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27706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5685442C-5A6F-4E0E-9202-A6A9C61E1B2E}" type="datetimeFigureOut">
              <a:rPr lang="en-NZ" smtClean="0"/>
              <a:t>27/05/2014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3150820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5442C-5A6F-4E0E-9202-A6A9C61E1B2E}" type="datetimeFigureOut">
              <a:rPr lang="en-NZ" smtClean="0"/>
              <a:t>27/05/2014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373154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685442C-5A6F-4E0E-9202-A6A9C61E1B2E}" type="datetimeFigureOut">
              <a:rPr lang="en-NZ" smtClean="0"/>
              <a:t>27/05/2014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233172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685442C-5A6F-4E0E-9202-A6A9C61E1B2E}" type="datetimeFigureOut">
              <a:rPr lang="en-NZ" smtClean="0"/>
              <a:t>27/05/2014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72211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685442C-5A6F-4E0E-9202-A6A9C61E1B2E}" type="datetimeFigureOut">
              <a:rPr lang="en-NZ" smtClean="0"/>
              <a:t>27/05/2014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187516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5442C-5A6F-4E0E-9202-A6A9C61E1B2E}" type="datetimeFigureOut">
              <a:rPr lang="en-NZ" smtClean="0"/>
              <a:t>27/05/2014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243582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5442C-5A6F-4E0E-9202-A6A9C61E1B2E}" type="datetimeFigureOut">
              <a:rPr lang="en-NZ" smtClean="0"/>
              <a:t>27/05/2014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305748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5442C-5A6F-4E0E-9202-A6A9C61E1B2E}" type="datetimeFigureOut">
              <a:rPr lang="en-NZ" smtClean="0"/>
              <a:t>27/05/2014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7DFE77B-DC21-4394-AB4E-512690066711}" type="slidenum">
              <a:rPr lang="en-NZ" smtClean="0"/>
              <a:t>‹#›</a:t>
            </a:fld>
            <a:endParaRPr lang="en-NZ"/>
          </a:p>
        </p:txBody>
      </p:sp>
    </p:spTree>
    <p:extLst>
      <p:ext uri="{BB962C8B-B14F-4D97-AF65-F5344CB8AC3E}">
        <p14:creationId xmlns:p14="http://schemas.microsoft.com/office/powerpoint/2010/main" val="234970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extLst>
              <a:ext uri="{BEBA8EAE-BF5A-486C-A8C5-ECC9F3942E4B}">
                <a14:imgProps xmlns:a14="http://schemas.microsoft.com/office/drawing/2010/main">
                  <a14:imgLayer r:embed="rId14">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5442C-5A6F-4E0E-9202-A6A9C61E1B2E}" type="datetimeFigureOut">
              <a:rPr lang="en-NZ" smtClean="0"/>
              <a:t>27/05/2014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FE77B-DC21-4394-AB4E-512690066711}" type="slidenum">
              <a:rPr lang="en-NZ" smtClean="0"/>
              <a:t>‹#›</a:t>
            </a:fld>
            <a:endParaRPr lang="en-NZ"/>
          </a:p>
        </p:txBody>
      </p:sp>
    </p:spTree>
    <p:extLst>
      <p:ext uri="{BB962C8B-B14F-4D97-AF65-F5344CB8AC3E}">
        <p14:creationId xmlns:p14="http://schemas.microsoft.com/office/powerpoint/2010/main" val="187603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sz="7200" b="1" dirty="0" smtClean="0">
                <a:solidFill>
                  <a:schemeClr val="bg1"/>
                </a:solidFill>
              </a:rPr>
              <a:t>Natural Selection</a:t>
            </a:r>
            <a:endParaRPr lang="en-NZ" sz="7200" b="1" dirty="0">
              <a:solidFill>
                <a:schemeClr val="bg1"/>
              </a:solidFill>
            </a:endParaRPr>
          </a:p>
        </p:txBody>
      </p:sp>
    </p:spTree>
    <p:extLst>
      <p:ext uri="{BB962C8B-B14F-4D97-AF65-F5344CB8AC3E}">
        <p14:creationId xmlns:p14="http://schemas.microsoft.com/office/powerpoint/2010/main" val="2250654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7647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smtClean="0"/>
              <a:t>Disruptive Selection</a:t>
            </a:r>
            <a:endParaRPr lang="en-NZ" sz="4800" b="1" dirty="0"/>
          </a:p>
        </p:txBody>
      </p:sp>
      <p:sp>
        <p:nvSpPr>
          <p:cNvPr id="5" name="Rectangle 3"/>
          <p:cNvSpPr txBox="1">
            <a:spLocks noChangeArrowheads="1"/>
          </p:cNvSpPr>
          <p:nvPr/>
        </p:nvSpPr>
        <p:spPr>
          <a:xfrm>
            <a:off x="3563888" y="908721"/>
            <a:ext cx="5329286" cy="594927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lvl="0" indent="-609600" algn="l">
              <a:defRPr/>
            </a:pPr>
            <a:r>
              <a:rPr lang="en-NZ" sz="3600" dirty="0" smtClean="0">
                <a:solidFill>
                  <a:prstClr val="black"/>
                </a:solidFill>
              </a:rPr>
              <a:t>	An </a:t>
            </a:r>
            <a:r>
              <a:rPr lang="en-NZ" sz="3600" dirty="0">
                <a:solidFill>
                  <a:prstClr val="black"/>
                </a:solidFill>
              </a:rPr>
              <a:t>example of "Disruptive selection": can be seen in the "black-bellied seed cracking finches of West Africa, wherein the selective pressure of obtaining food, has effectively divided the population into two, quite distinctive distributions, based upon their bill type.</a:t>
            </a:r>
          </a:p>
        </p:txBody>
      </p:sp>
      <p:pic>
        <p:nvPicPr>
          <p:cNvPr id="6146" name="Picture 2" descr="http://biology200.gsu.edu/houghton/2107%20'13/Figures/Chapter21/figure21.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9" y="764704"/>
            <a:ext cx="3845881" cy="608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dissolve">
                                      <p:cBhvr>
                                        <p:cTn id="1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smtClean="0"/>
              <a:t>Sexual Selection</a:t>
            </a:r>
            <a:endParaRPr lang="en-NZ" sz="4800" b="1" dirty="0"/>
          </a:p>
        </p:txBody>
      </p:sp>
      <p:sp>
        <p:nvSpPr>
          <p:cNvPr id="5" name="Rectangle 3"/>
          <p:cNvSpPr txBox="1">
            <a:spLocks noChangeArrowheads="1"/>
          </p:cNvSpPr>
          <p:nvPr/>
        </p:nvSpPr>
        <p:spPr>
          <a:xfrm>
            <a:off x="611559" y="908721"/>
            <a:ext cx="8281615" cy="59492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8900" lvl="0" indent="-88900" algn="l">
              <a:defRPr/>
            </a:pPr>
            <a:r>
              <a:rPr lang="en-NZ" sz="3600" b="1" dirty="0" smtClean="0">
                <a:solidFill>
                  <a:prstClr val="black"/>
                </a:solidFill>
              </a:rPr>
              <a:t>	</a:t>
            </a:r>
            <a:r>
              <a:rPr lang="en-NZ" sz="3600" dirty="0" smtClean="0">
                <a:solidFill>
                  <a:prstClr val="black"/>
                </a:solidFill>
              </a:rPr>
              <a:t>Special form of selection in which one gender or both select their mate based on physical or behavioural traits e.g. colour, size of organs (e.g. long tail), ability to acquire territory or win fights</a:t>
            </a:r>
            <a:endParaRPr lang="en-NZ" sz="3600"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236" y="4392841"/>
            <a:ext cx="2749753" cy="219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92841"/>
            <a:ext cx="26098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5" y="4395788"/>
            <a:ext cx="2234949" cy="218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98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0-#ppt_w/2"/>
                                          </p:val>
                                        </p:tav>
                                        <p:tav tm="100000">
                                          <p:val>
                                            <p:strVal val="#ppt_x"/>
                                          </p:val>
                                        </p:tav>
                                      </p:tavLst>
                                    </p:anim>
                                    <p:anim calcmode="lin" valueType="num">
                                      <p:cBhvr additive="base">
                                        <p:cTn id="13" dur="500" fill="hold"/>
                                        <p:tgtEl>
                                          <p:spTgt spid="205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055"/>
                                        </p:tgtEl>
                                        <p:attrNameLst>
                                          <p:attrName>style.visibility</p:attrName>
                                        </p:attrNameLst>
                                      </p:cBhvr>
                                      <p:to>
                                        <p:strVal val="visible"/>
                                      </p:to>
                                    </p:set>
                                    <p:anim calcmode="lin" valueType="num">
                                      <p:cBhvr additive="base">
                                        <p:cTn id="20" dur="500" fill="hold"/>
                                        <p:tgtEl>
                                          <p:spTgt spid="2055"/>
                                        </p:tgtEl>
                                        <p:attrNameLst>
                                          <p:attrName>ppt_x</p:attrName>
                                        </p:attrNameLst>
                                      </p:cBhvr>
                                      <p:tavLst>
                                        <p:tav tm="0">
                                          <p:val>
                                            <p:strVal val="1+#ppt_w/2"/>
                                          </p:val>
                                        </p:tav>
                                        <p:tav tm="100000">
                                          <p:val>
                                            <p:strVal val="#ppt_x"/>
                                          </p:val>
                                        </p:tav>
                                      </p:tavLst>
                                    </p:anim>
                                    <p:anim calcmode="lin" valueType="num">
                                      <p:cBhvr additive="base">
                                        <p:cTn id="21"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dissolve">
                                      <p:cBhvr>
                                        <p:cTn id="2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611559" y="3717032"/>
            <a:ext cx="8281615" cy="31409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lvl="0" indent="-609600" algn="l">
              <a:defRPr/>
            </a:pPr>
            <a:endParaRPr lang="en-NZ" sz="3600" b="1" dirty="0">
              <a:solidFill>
                <a:prstClr val="black"/>
              </a:solidFill>
            </a:endParaRPr>
          </a:p>
        </p:txBody>
      </p:sp>
      <p:pic>
        <p:nvPicPr>
          <p:cNvPr id="3" name="Picture 2"/>
          <p:cNvPicPr>
            <a:picLocks noChangeAspect="1"/>
          </p:cNvPicPr>
          <p:nvPr/>
        </p:nvPicPr>
        <p:blipFill>
          <a:blip r:embed="rId4"/>
          <a:stretch>
            <a:fillRect/>
          </a:stretch>
        </p:blipFill>
        <p:spPr>
          <a:xfrm>
            <a:off x="4499992" y="2492896"/>
            <a:ext cx="3762375" cy="1085850"/>
          </a:xfrm>
          <a:prstGeom prst="rect">
            <a:avLst/>
          </a:prstGeom>
        </p:spPr>
      </p:pic>
    </p:spTree>
    <p:extLst>
      <p:ext uri="{BB962C8B-B14F-4D97-AF65-F5344CB8AC3E}">
        <p14:creationId xmlns:p14="http://schemas.microsoft.com/office/powerpoint/2010/main" val="42065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0"/>
            <a:ext cx="8229600" cy="113982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5400" b="1" dirty="0" smtClean="0"/>
              <a:t>Genetic Equilibrium</a:t>
            </a:r>
          </a:p>
          <a:p>
            <a:pPr>
              <a:defRPr/>
            </a:pPr>
            <a:r>
              <a:rPr lang="en-NZ" sz="2000" b="1" dirty="0" smtClean="0">
                <a:solidFill>
                  <a:srgbClr val="FF0000"/>
                </a:solidFill>
              </a:rPr>
              <a:t>(Revision of level </a:t>
            </a:r>
            <a:r>
              <a:rPr lang="en-NZ" sz="2000" b="1" smtClean="0">
                <a:solidFill>
                  <a:srgbClr val="FF0000"/>
                </a:solidFill>
              </a:rPr>
              <a:t>2 Biology)</a:t>
            </a:r>
            <a:endParaRPr lang="en-NZ" sz="2000" b="1" dirty="0">
              <a:solidFill>
                <a:srgbClr val="FF0000"/>
              </a:solidFill>
            </a:endParaRPr>
          </a:p>
        </p:txBody>
      </p:sp>
      <p:sp>
        <p:nvSpPr>
          <p:cNvPr id="5" name="Rectangle 3"/>
          <p:cNvSpPr txBox="1">
            <a:spLocks noChangeArrowheads="1"/>
          </p:cNvSpPr>
          <p:nvPr/>
        </p:nvSpPr>
        <p:spPr>
          <a:xfrm>
            <a:off x="250825" y="1484313"/>
            <a:ext cx="8642350" cy="53736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defRPr/>
            </a:pPr>
            <a:r>
              <a:rPr lang="en-NZ" sz="3600" dirty="0" smtClean="0">
                <a:solidFill>
                  <a:schemeClr val="tx1"/>
                </a:solidFill>
              </a:rPr>
              <a:t>Five conditions are required in order for a population to remain at equilibrium (not evolve): </a:t>
            </a:r>
          </a:p>
          <a:p>
            <a:pPr>
              <a:lnSpc>
                <a:spcPct val="90000"/>
              </a:lnSpc>
              <a:buFont typeface="Wingdings" pitchFamily="2" charset="2"/>
              <a:buNone/>
              <a:defRPr/>
            </a:pPr>
            <a:endParaRPr lang="en-NZ" sz="1600" dirty="0" smtClean="0">
              <a:solidFill>
                <a:schemeClr val="tx1"/>
              </a:solidFill>
            </a:endParaRPr>
          </a:p>
          <a:p>
            <a:pPr marL="1076325" lvl="1" indent="-176213" algn="l">
              <a:lnSpc>
                <a:spcPct val="90000"/>
              </a:lnSpc>
              <a:tabLst>
                <a:tab pos="1341438" algn="l"/>
              </a:tabLst>
              <a:defRPr/>
            </a:pPr>
            <a:r>
              <a:rPr lang="en-NZ" sz="3200" dirty="0" smtClean="0">
                <a:solidFill>
                  <a:schemeClr val="tx1"/>
                </a:solidFill>
              </a:rPr>
              <a:t>1. 	A large breeding population </a:t>
            </a:r>
          </a:p>
          <a:p>
            <a:pPr marL="1076325" lvl="1" indent="-176213" algn="l">
              <a:lnSpc>
                <a:spcPct val="90000"/>
              </a:lnSpc>
              <a:tabLst>
                <a:tab pos="1341438" algn="l"/>
              </a:tabLst>
              <a:defRPr/>
            </a:pPr>
            <a:r>
              <a:rPr lang="en-NZ" sz="3200" dirty="0" smtClean="0">
                <a:solidFill>
                  <a:schemeClr val="tx1"/>
                </a:solidFill>
              </a:rPr>
              <a:t>2. 	Random mating </a:t>
            </a:r>
          </a:p>
          <a:p>
            <a:pPr marL="1076325" lvl="1" indent="-176213" algn="l">
              <a:lnSpc>
                <a:spcPct val="90000"/>
              </a:lnSpc>
              <a:tabLst>
                <a:tab pos="1341438" algn="l"/>
              </a:tabLst>
              <a:defRPr/>
            </a:pPr>
            <a:r>
              <a:rPr lang="en-NZ" sz="3200" dirty="0" smtClean="0">
                <a:solidFill>
                  <a:schemeClr val="tx1"/>
                </a:solidFill>
              </a:rPr>
              <a:t>3. 	No mutations</a:t>
            </a:r>
          </a:p>
          <a:p>
            <a:pPr marL="1076325" lvl="1" indent="-176213" algn="l">
              <a:lnSpc>
                <a:spcPct val="90000"/>
              </a:lnSpc>
              <a:tabLst>
                <a:tab pos="1341438" algn="l"/>
              </a:tabLst>
              <a:defRPr/>
            </a:pPr>
            <a:r>
              <a:rPr lang="en-NZ" sz="3200" dirty="0" smtClean="0">
                <a:solidFill>
                  <a:schemeClr val="tx1"/>
                </a:solidFill>
              </a:rPr>
              <a:t>4. 	No immigration or emigration </a:t>
            </a:r>
          </a:p>
          <a:p>
            <a:pPr marL="1076325" lvl="1" indent="-176213" algn="l">
              <a:lnSpc>
                <a:spcPct val="90000"/>
              </a:lnSpc>
              <a:tabLst>
                <a:tab pos="1341438" algn="l"/>
              </a:tabLst>
              <a:defRPr/>
            </a:pPr>
            <a:r>
              <a:rPr lang="en-NZ" sz="3200" dirty="0" smtClean="0">
                <a:solidFill>
                  <a:schemeClr val="tx1"/>
                </a:solidFill>
              </a:rPr>
              <a:t>5. 	No natural selection </a:t>
            </a:r>
            <a:endParaRPr lang="en-NZ" sz="3200" dirty="0">
              <a:solidFill>
                <a:schemeClr val="tx1"/>
              </a:solidFill>
            </a:endParaRPr>
          </a:p>
        </p:txBody>
      </p:sp>
    </p:spTree>
    <p:extLst>
      <p:ext uri="{BB962C8B-B14F-4D97-AF65-F5344CB8AC3E}">
        <p14:creationId xmlns:p14="http://schemas.microsoft.com/office/powerpoint/2010/main" val="17160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5000"/>
                                  </p:iterate>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5000"/>
                                  </p:iterate>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5000"/>
                                  </p:iterate>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5000"/>
                                  </p:iterate>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5000"/>
                                  </p:iterate>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dissolve">
                                      <p:cBhvr>
                                        <p:cTn id="3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6000" b="1" dirty="0" smtClean="0"/>
              <a:t>Natural Selection</a:t>
            </a:r>
            <a:endParaRPr lang="en-NZ" sz="6000" b="1" dirty="0"/>
          </a:p>
        </p:txBody>
      </p:sp>
      <p:sp>
        <p:nvSpPr>
          <p:cNvPr id="5" name="Rectangle 3"/>
          <p:cNvSpPr txBox="1">
            <a:spLocks noChangeArrowheads="1"/>
          </p:cNvSpPr>
          <p:nvPr/>
        </p:nvSpPr>
        <p:spPr>
          <a:xfrm>
            <a:off x="250825" y="764705"/>
            <a:ext cx="8642350" cy="6093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tabLst>
                <a:tab pos="442913" algn="l"/>
              </a:tabLst>
              <a:defRPr/>
            </a:pPr>
            <a:r>
              <a:rPr lang="en-NZ" dirty="0" smtClean="0">
                <a:solidFill>
                  <a:schemeClr val="tx1"/>
                </a:solidFill>
              </a:rPr>
              <a:t>More individuals are born than can survive.</a:t>
            </a:r>
          </a:p>
          <a:p>
            <a:pPr marL="457200" indent="-457200" algn="l">
              <a:lnSpc>
                <a:spcPct val="90000"/>
              </a:lnSpc>
              <a:buFont typeface="Arial" pitchFamily="34" charset="0"/>
              <a:buChar char="•"/>
              <a:tabLst>
                <a:tab pos="442913" algn="l"/>
              </a:tabLst>
              <a:defRPr/>
            </a:pPr>
            <a:r>
              <a:rPr lang="en-NZ" dirty="0" smtClean="0">
                <a:solidFill>
                  <a:schemeClr val="tx1"/>
                </a:solidFill>
              </a:rPr>
              <a:t>If genetic variation exists, some individuals will be better fitted to survive and reproduce.</a:t>
            </a:r>
          </a:p>
          <a:p>
            <a:pPr marL="457200" indent="-457200" algn="l">
              <a:lnSpc>
                <a:spcPct val="90000"/>
              </a:lnSpc>
              <a:buFont typeface="Arial" pitchFamily="34" charset="0"/>
              <a:buChar char="•"/>
              <a:tabLst>
                <a:tab pos="442913" algn="l"/>
              </a:tabLst>
              <a:defRPr/>
            </a:pPr>
            <a:r>
              <a:rPr lang="en-NZ" dirty="0" smtClean="0">
                <a:solidFill>
                  <a:schemeClr val="tx1"/>
                </a:solidFill>
              </a:rPr>
              <a:t>Thei</a:t>
            </a:r>
            <a:r>
              <a:rPr lang="en-NZ" dirty="0">
                <a:solidFill>
                  <a:schemeClr val="tx1"/>
                </a:solidFill>
              </a:rPr>
              <a:t>r</a:t>
            </a:r>
            <a:r>
              <a:rPr lang="en-NZ" dirty="0" smtClean="0">
                <a:solidFill>
                  <a:schemeClr val="tx1"/>
                </a:solidFill>
              </a:rPr>
              <a:t> phenotypes are more successful and so will be “selected”.</a:t>
            </a:r>
          </a:p>
          <a:p>
            <a:pPr marL="457200" indent="-457200" algn="l">
              <a:lnSpc>
                <a:spcPct val="90000"/>
              </a:lnSpc>
              <a:buFont typeface="Arial" pitchFamily="34" charset="0"/>
              <a:buChar char="•"/>
              <a:tabLst>
                <a:tab pos="442913" algn="l"/>
              </a:tabLst>
              <a:defRPr/>
            </a:pPr>
            <a:r>
              <a:rPr lang="en-NZ" dirty="0" smtClean="0">
                <a:solidFill>
                  <a:schemeClr val="tx1"/>
                </a:solidFill>
              </a:rPr>
              <a:t>The “fitter” individuals will contribute more alleles to the gene pool.</a:t>
            </a:r>
          </a:p>
          <a:p>
            <a:pPr marL="457200" indent="-457200" algn="l">
              <a:lnSpc>
                <a:spcPct val="90000"/>
              </a:lnSpc>
              <a:buFont typeface="Arial" pitchFamily="34" charset="0"/>
              <a:buChar char="•"/>
              <a:tabLst>
                <a:tab pos="442913" algn="l"/>
              </a:tabLst>
              <a:defRPr/>
            </a:pPr>
            <a:r>
              <a:rPr lang="en-NZ" dirty="0" smtClean="0">
                <a:solidFill>
                  <a:schemeClr val="tx1"/>
                </a:solidFill>
              </a:rPr>
              <a:t>Allele frequencies will change over time, successful alleles will increase in frequency while unsuccessful alleles will decrease.</a:t>
            </a:r>
          </a:p>
          <a:p>
            <a:pPr marL="457200" indent="-457200" algn="l">
              <a:lnSpc>
                <a:spcPct val="90000"/>
              </a:lnSpc>
              <a:buFont typeface="Arial" pitchFamily="34" charset="0"/>
              <a:buChar char="•"/>
              <a:tabLst>
                <a:tab pos="442913" algn="l"/>
              </a:tabLst>
              <a:defRPr/>
            </a:pPr>
            <a:r>
              <a:rPr lang="en-NZ" dirty="0" smtClean="0">
                <a:solidFill>
                  <a:schemeClr val="tx1"/>
                </a:solidFill>
              </a:rPr>
              <a:t>Selection pressures will shape the species to better suit the present conditions.</a:t>
            </a:r>
          </a:p>
          <a:p>
            <a:pPr lvl="1" indent="-457200" algn="l">
              <a:lnSpc>
                <a:spcPct val="90000"/>
              </a:lnSpc>
              <a:tabLst>
                <a:tab pos="442913" algn="l"/>
              </a:tabLst>
              <a:defRPr/>
            </a:pPr>
            <a:endParaRPr lang="en-NZ" sz="3200" dirty="0">
              <a:solidFill>
                <a:schemeClr val="tx1"/>
              </a:solidFill>
            </a:endParaRPr>
          </a:p>
        </p:txBody>
      </p:sp>
    </p:spTree>
    <p:extLst>
      <p:ext uri="{BB962C8B-B14F-4D97-AF65-F5344CB8AC3E}">
        <p14:creationId xmlns:p14="http://schemas.microsoft.com/office/powerpoint/2010/main" val="310436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5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5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5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5000"/>
                                  </p:iterate>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5000"/>
                                  </p:iterate>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dissolve">
                                      <p:cBhvr>
                                        <p:cTn id="3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smtClean="0"/>
              <a:t>Types of Natural Selection</a:t>
            </a:r>
            <a:endParaRPr lang="en-NZ" sz="4800" b="1" dirty="0"/>
          </a:p>
        </p:txBody>
      </p:sp>
      <p:sp>
        <p:nvSpPr>
          <p:cNvPr id="5" name="Rectangle 3"/>
          <p:cNvSpPr txBox="1">
            <a:spLocks noChangeArrowheads="1"/>
          </p:cNvSpPr>
          <p:nvPr/>
        </p:nvSpPr>
        <p:spPr>
          <a:xfrm>
            <a:off x="611559" y="1340767"/>
            <a:ext cx="4968553" cy="55172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lvl="0" indent="-609600" algn="l">
              <a:defRPr/>
            </a:pPr>
            <a:r>
              <a:rPr lang="en-NZ" sz="3600" b="1" dirty="0">
                <a:solidFill>
                  <a:prstClr val="black"/>
                </a:solidFill>
              </a:rPr>
              <a:t>Three types</a:t>
            </a:r>
          </a:p>
          <a:p>
            <a:pPr marL="990600" lvl="1" indent="-533400" algn="l">
              <a:buFont typeface="Wingdings" pitchFamily="2" charset="2"/>
              <a:buAutoNum type="arabicPeriod"/>
              <a:defRPr/>
            </a:pPr>
            <a:r>
              <a:rPr lang="en-NZ" sz="3600" dirty="0">
                <a:solidFill>
                  <a:prstClr val="black"/>
                </a:solidFill>
              </a:rPr>
              <a:t>Stabilising</a:t>
            </a:r>
            <a:r>
              <a:rPr lang="en-NZ" sz="3200" dirty="0">
                <a:solidFill>
                  <a:prstClr val="black"/>
                </a:solidFill>
              </a:rPr>
              <a:t>  </a:t>
            </a:r>
          </a:p>
          <a:p>
            <a:pPr marL="1371600" lvl="2" indent="-457200" algn="l">
              <a:buFont typeface="Arial" pitchFamily="34" charset="0"/>
              <a:buChar char="•"/>
              <a:defRPr/>
            </a:pPr>
            <a:r>
              <a:rPr lang="en-NZ" sz="2800" dirty="0">
                <a:solidFill>
                  <a:prstClr val="black"/>
                </a:solidFill>
              </a:rPr>
              <a:t>Maintains allele frequencies </a:t>
            </a:r>
          </a:p>
          <a:p>
            <a:pPr marL="990600" lvl="1" indent="-533400" algn="l">
              <a:buFont typeface="Wingdings" pitchFamily="2" charset="2"/>
              <a:buAutoNum type="arabicPeriod"/>
              <a:defRPr/>
            </a:pPr>
            <a:r>
              <a:rPr lang="en-NZ" sz="3600" dirty="0">
                <a:solidFill>
                  <a:prstClr val="black"/>
                </a:solidFill>
              </a:rPr>
              <a:t>Directional</a:t>
            </a:r>
          </a:p>
          <a:p>
            <a:pPr marL="1371600" lvl="2" indent="-457200" algn="l">
              <a:buFont typeface="Arial" pitchFamily="34" charset="0"/>
              <a:buChar char="•"/>
              <a:defRPr/>
            </a:pPr>
            <a:r>
              <a:rPr lang="en-NZ" sz="2800" dirty="0">
                <a:solidFill>
                  <a:prstClr val="black"/>
                </a:solidFill>
              </a:rPr>
              <a:t>Favours one extreme</a:t>
            </a:r>
          </a:p>
          <a:p>
            <a:pPr marL="990600" lvl="1" indent="-533400" algn="l">
              <a:buFont typeface="Wingdings" pitchFamily="2" charset="2"/>
              <a:buAutoNum type="arabicPeriod"/>
              <a:defRPr/>
            </a:pPr>
            <a:r>
              <a:rPr lang="en-NZ" sz="3600" dirty="0">
                <a:solidFill>
                  <a:prstClr val="black"/>
                </a:solidFill>
              </a:rPr>
              <a:t>Disruptive</a:t>
            </a:r>
          </a:p>
          <a:p>
            <a:pPr marL="1371600" lvl="2" indent="-457200" algn="l">
              <a:buFont typeface="Arial" pitchFamily="34" charset="0"/>
              <a:buChar char="•"/>
              <a:defRPr/>
            </a:pPr>
            <a:r>
              <a:rPr lang="en-NZ" sz="2800" dirty="0">
                <a:solidFill>
                  <a:prstClr val="black"/>
                </a:solidFill>
              </a:rPr>
              <a:t>Favours both extremes but not the average</a:t>
            </a:r>
            <a:endParaRPr lang="en-NZ" sz="3600" dirty="0">
              <a:solidFill>
                <a:schemeClr val="tx1"/>
              </a:solidFill>
            </a:endParaRPr>
          </a:p>
        </p:txBody>
      </p:sp>
    </p:spTree>
    <p:extLst>
      <p:ext uri="{BB962C8B-B14F-4D97-AF65-F5344CB8AC3E}">
        <p14:creationId xmlns:p14="http://schemas.microsoft.com/office/powerpoint/2010/main" val="40284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5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5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5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5000"/>
                                  </p:iterate>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5000"/>
                                  </p:iterate>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5000"/>
                                  </p:iterate>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dissolve">
                                      <p:cBhvr>
                                        <p:cTn id="4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a:t>Stabilising Selection</a:t>
            </a:r>
          </a:p>
        </p:txBody>
      </p:sp>
      <p:sp>
        <p:nvSpPr>
          <p:cNvPr id="5" name="Rectangle 3"/>
          <p:cNvSpPr txBox="1">
            <a:spLocks noChangeArrowheads="1"/>
          </p:cNvSpPr>
          <p:nvPr/>
        </p:nvSpPr>
        <p:spPr>
          <a:xfrm>
            <a:off x="2200275" y="913200"/>
            <a:ext cx="6943725" cy="59448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gn="l">
              <a:buFont typeface="Arial" pitchFamily="34" charset="0"/>
              <a:buChar char="•"/>
              <a:defRPr/>
            </a:pPr>
            <a:r>
              <a:rPr lang="en-NZ" sz="3600" dirty="0">
                <a:solidFill>
                  <a:prstClr val="black"/>
                </a:solidFill>
              </a:rPr>
              <a:t>(Black dots represent individuals who die out before passing on their genes)</a:t>
            </a:r>
          </a:p>
          <a:p>
            <a:pPr marL="609600" lvl="0" indent="-609600" algn="l">
              <a:buFont typeface="Arial" pitchFamily="34" charset="0"/>
              <a:buChar char="•"/>
              <a:defRPr/>
            </a:pPr>
            <a:r>
              <a:rPr lang="en-NZ" sz="3600" dirty="0" smtClean="0">
                <a:solidFill>
                  <a:prstClr val="black"/>
                </a:solidFill>
              </a:rPr>
              <a:t>Average phenotype selected for, – extremes selected against</a:t>
            </a:r>
          </a:p>
          <a:p>
            <a:pPr marL="609600" lvl="0" indent="-609600" algn="l">
              <a:buFont typeface="Arial" pitchFamily="34" charset="0"/>
              <a:buChar char="•"/>
              <a:defRPr/>
            </a:pPr>
            <a:r>
              <a:rPr lang="en-NZ" sz="3600" dirty="0" smtClean="0">
                <a:solidFill>
                  <a:prstClr val="black"/>
                </a:solidFill>
              </a:rPr>
              <a:t>E.g</a:t>
            </a:r>
            <a:r>
              <a:rPr lang="en-NZ" sz="3600" dirty="0">
                <a:solidFill>
                  <a:prstClr val="black"/>
                </a:solidFill>
              </a:rPr>
              <a:t>. Human birth weight – before medical intervention became possible</a:t>
            </a: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3200"/>
            <a:ext cx="2200275" cy="565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0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5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5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5000"/>
                                  </p:iterate>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dissolve">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6" name="Picture 5" descr="Fg24_10_Karn_&amp;_Penrose_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20" y="764704"/>
            <a:ext cx="8923086" cy="59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smtClean="0"/>
              <a:t>Human Birth Weights</a:t>
            </a:r>
            <a:endParaRPr lang="en-NZ" sz="4800" b="1" dirty="0"/>
          </a:p>
        </p:txBody>
      </p:sp>
    </p:spTree>
    <p:extLst>
      <p:ext uri="{BB962C8B-B14F-4D97-AF65-F5344CB8AC3E}">
        <p14:creationId xmlns:p14="http://schemas.microsoft.com/office/powerpoint/2010/main" val="311529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smtClean="0"/>
              <a:t>Directional Selection</a:t>
            </a:r>
            <a:endParaRPr lang="en-NZ" sz="4800" b="1" dirty="0"/>
          </a:p>
        </p:txBody>
      </p:sp>
      <p:sp>
        <p:nvSpPr>
          <p:cNvPr id="8" name="Rectangle 3"/>
          <p:cNvSpPr txBox="1">
            <a:spLocks noChangeArrowheads="1"/>
          </p:cNvSpPr>
          <p:nvPr/>
        </p:nvSpPr>
        <p:spPr bwMode="auto">
          <a:xfrm>
            <a:off x="2847975" y="1622830"/>
            <a:ext cx="604450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spcBef>
                <a:spcPts val="600"/>
              </a:spcBef>
              <a:defRPr/>
            </a:pPr>
            <a:r>
              <a:rPr lang="en-NZ" sz="3600" kern="0" dirty="0" smtClean="0">
                <a:effectLst/>
              </a:rPr>
              <a:t>One extreme is selected against and/or the other extreme is selected for</a:t>
            </a:r>
          </a:p>
          <a:p>
            <a:pPr eaLnBrk="1" hangingPunct="1">
              <a:spcBef>
                <a:spcPts val="600"/>
              </a:spcBef>
              <a:defRPr/>
            </a:pPr>
            <a:r>
              <a:rPr lang="en-NZ" sz="3600" kern="0" dirty="0" smtClean="0">
                <a:effectLst/>
              </a:rPr>
              <a:t>E.g. Non-pesticide resistant pests</a:t>
            </a:r>
          </a:p>
          <a:p>
            <a:pPr eaLnBrk="1" hangingPunct="1">
              <a:spcBef>
                <a:spcPts val="600"/>
              </a:spcBef>
              <a:defRPr/>
            </a:pPr>
            <a:r>
              <a:rPr lang="en-NZ" sz="3600" kern="0" dirty="0" smtClean="0">
                <a:effectLst/>
              </a:rPr>
              <a:t>Peppered moths</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0" y="908721"/>
            <a:ext cx="2613228" cy="568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0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stCondLst>
                                            <p:cond delay="0"/>
                                          </p:stCondLst>
                                        </p:cTn>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stCondLst>
                                            <p:cond delay="0"/>
                                          </p:stCondLst>
                                        </p:cTn>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stCondLst>
                                            <p:cond delay="0"/>
                                          </p:stCondLst>
                                        </p:cTn>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dissolve">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dirty="0"/>
              <a:t>Peppered moths</a:t>
            </a:r>
            <a:endParaRPr lang="en-NZ" sz="4800" b="1" dirty="0"/>
          </a:p>
        </p:txBody>
      </p:sp>
      <p:sp>
        <p:nvSpPr>
          <p:cNvPr id="5" name="Rectangle 3"/>
          <p:cNvSpPr txBox="1">
            <a:spLocks noChangeArrowheads="1"/>
          </p:cNvSpPr>
          <p:nvPr/>
        </p:nvSpPr>
        <p:spPr>
          <a:xfrm>
            <a:off x="4932040" y="1340767"/>
            <a:ext cx="4104456" cy="55172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4013" indent="-354013" algn="l">
              <a:buFont typeface="Arial" pitchFamily="34" charset="0"/>
              <a:buChar char="•"/>
              <a:defRPr/>
            </a:pPr>
            <a:r>
              <a:rPr lang="en-NZ" dirty="0" err="1">
                <a:solidFill>
                  <a:schemeClr val="tx1"/>
                </a:solidFill>
              </a:rPr>
              <a:t>Melanic</a:t>
            </a:r>
            <a:r>
              <a:rPr lang="en-NZ" dirty="0">
                <a:solidFill>
                  <a:schemeClr val="tx1"/>
                </a:solidFill>
              </a:rPr>
              <a:t> (black) moths were selected against before the industrial revolution</a:t>
            </a:r>
            <a:r>
              <a:rPr lang="en-NZ" dirty="0" smtClean="0">
                <a:solidFill>
                  <a:schemeClr val="tx1"/>
                </a:solidFill>
              </a:rPr>
              <a:t>.</a:t>
            </a:r>
          </a:p>
          <a:p>
            <a:pPr marL="354013" indent="-354013" algn="l">
              <a:buFont typeface="Arial" pitchFamily="34" charset="0"/>
              <a:buChar char="•"/>
              <a:defRPr/>
            </a:pPr>
            <a:r>
              <a:rPr lang="en-NZ" dirty="0">
                <a:solidFill>
                  <a:schemeClr val="tx1"/>
                </a:solidFill>
              </a:rPr>
              <a:t>Light ones were selected against after the trees became covered with soot</a:t>
            </a:r>
          </a:p>
          <a:p>
            <a:pPr algn="l">
              <a:defRPr/>
            </a:pPr>
            <a:endParaRPr lang="en-NZ" dirty="0">
              <a:solidFill>
                <a:schemeClr val="tx1"/>
              </a:solidFill>
            </a:endParaRPr>
          </a:p>
        </p:txBody>
      </p:sp>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412875"/>
            <a:ext cx="43910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789363"/>
            <a:ext cx="42481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3779838" y="2636838"/>
            <a:ext cx="115220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dirty="0">
                <a:solidFill>
                  <a:schemeClr val="bg1"/>
                </a:solidFill>
              </a:rPr>
              <a:t>Light moth</a:t>
            </a:r>
          </a:p>
        </p:txBody>
      </p:sp>
      <p:sp>
        <p:nvSpPr>
          <p:cNvPr id="9" name="Text Box 8"/>
          <p:cNvSpPr txBox="1">
            <a:spLocks noChangeArrowheads="1"/>
          </p:cNvSpPr>
          <p:nvPr/>
        </p:nvSpPr>
        <p:spPr bwMode="auto">
          <a:xfrm>
            <a:off x="3290231" y="1556792"/>
            <a:ext cx="115220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dirty="0" smtClean="0">
                <a:solidFill>
                  <a:schemeClr val="bg1"/>
                </a:solidFill>
              </a:rPr>
              <a:t>Dark </a:t>
            </a:r>
            <a:r>
              <a:rPr lang="en-NZ" sz="2000" b="1" dirty="0">
                <a:solidFill>
                  <a:schemeClr val="bg1"/>
                </a:solidFill>
              </a:rPr>
              <a:t>moth</a:t>
            </a:r>
          </a:p>
        </p:txBody>
      </p:sp>
      <p:sp>
        <p:nvSpPr>
          <p:cNvPr id="10" name="Text Box 8"/>
          <p:cNvSpPr txBox="1">
            <a:spLocks noChangeArrowheads="1"/>
          </p:cNvSpPr>
          <p:nvPr/>
        </p:nvSpPr>
        <p:spPr bwMode="auto">
          <a:xfrm>
            <a:off x="3744337" y="5580873"/>
            <a:ext cx="115220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dirty="0">
                <a:solidFill>
                  <a:schemeClr val="bg1"/>
                </a:solidFill>
              </a:rPr>
              <a:t>Light moth</a:t>
            </a:r>
          </a:p>
        </p:txBody>
      </p:sp>
      <p:sp>
        <p:nvSpPr>
          <p:cNvPr id="11" name="Text Box 8"/>
          <p:cNvSpPr txBox="1">
            <a:spLocks noChangeArrowheads="1"/>
          </p:cNvSpPr>
          <p:nvPr/>
        </p:nvSpPr>
        <p:spPr bwMode="auto">
          <a:xfrm>
            <a:off x="3059832" y="3933056"/>
            <a:ext cx="115220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dirty="0" smtClean="0">
                <a:solidFill>
                  <a:schemeClr val="bg1"/>
                </a:solidFill>
              </a:rPr>
              <a:t>Dark </a:t>
            </a:r>
            <a:r>
              <a:rPr lang="en-NZ" sz="2000" b="1" dirty="0">
                <a:solidFill>
                  <a:schemeClr val="bg1"/>
                </a:solidFill>
              </a:rPr>
              <a:t>moth</a:t>
            </a:r>
          </a:p>
        </p:txBody>
      </p:sp>
    </p:spTree>
    <p:extLst>
      <p:ext uri="{BB962C8B-B14F-4D97-AF65-F5344CB8AC3E}">
        <p14:creationId xmlns:p14="http://schemas.microsoft.com/office/powerpoint/2010/main" val="22585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wd">
                                    <p:tmPct val="5000"/>
                                  </p:iterate>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animEffect transition="in" filter="dissolve">
                                      <p:cBhvr>
                                        <p:cTn id="4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BEBA8EAE-BF5A-486C-A8C5-ECC9F3942E4B}">
                <a14:imgProps xmlns:a14="http://schemas.microsoft.com/office/drawing/2010/main">
                  <a14:imgLayer r:embed="rId3">
                    <a14:imgEffect>
                      <a14:artisticGlowEdges/>
                    </a14:imgEffect>
                    <a14:imgEffect>
                      <a14:sharpenSoften amount="-72000"/>
                    </a14:imgEffect>
                    <a14:imgEffect>
                      <a14:colorTemperature colorTemp="11500"/>
                    </a14:imgEffect>
                    <a14:imgEffect>
                      <a14:saturation sat="165000"/>
                    </a14:imgEffect>
                    <a14:imgEffect>
                      <a14:brightnessContrast bright="70000" contrast="-5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468313" y="1"/>
            <a:ext cx="82296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NZ" sz="4800" b="1" dirty="0" smtClean="0"/>
              <a:t>Disruptive Selection</a:t>
            </a:r>
            <a:endParaRPr lang="en-NZ" sz="4800" b="1" dirty="0"/>
          </a:p>
        </p:txBody>
      </p:sp>
      <p:sp>
        <p:nvSpPr>
          <p:cNvPr id="5" name="Rectangle 3"/>
          <p:cNvSpPr txBox="1">
            <a:spLocks noChangeArrowheads="1"/>
          </p:cNvSpPr>
          <p:nvPr/>
        </p:nvSpPr>
        <p:spPr>
          <a:xfrm>
            <a:off x="2771800" y="1340767"/>
            <a:ext cx="6121374" cy="55172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defRPr/>
            </a:pPr>
            <a:r>
              <a:rPr lang="en-NZ" sz="4000" dirty="0">
                <a:solidFill>
                  <a:schemeClr val="tx1"/>
                </a:solidFill>
              </a:rPr>
              <a:t>The mean is selected </a:t>
            </a:r>
            <a:r>
              <a:rPr lang="en-NZ" sz="4000" dirty="0" smtClean="0">
                <a:solidFill>
                  <a:schemeClr val="tx1"/>
                </a:solidFill>
              </a:rPr>
              <a:t>against</a:t>
            </a:r>
          </a:p>
          <a:p>
            <a:pPr marL="571500" indent="-571500" algn="l">
              <a:buFont typeface="Arial" pitchFamily="34" charset="0"/>
              <a:buChar char="•"/>
              <a:defRPr/>
            </a:pPr>
            <a:r>
              <a:rPr lang="en-NZ" sz="4000" dirty="0">
                <a:solidFill>
                  <a:schemeClr val="tx1"/>
                </a:solidFill>
              </a:rPr>
              <a:t>E.g. Bill size in African finches</a:t>
            </a:r>
          </a:p>
          <a:p>
            <a:pPr algn="l">
              <a:defRPr/>
            </a:pPr>
            <a:endParaRPr lang="en-NZ" sz="4000" dirty="0">
              <a:solidFill>
                <a:schemeClr val="tx1"/>
              </a:solidFill>
            </a:endParaRPr>
          </a:p>
          <a:p>
            <a:pPr marL="609600" lvl="0" indent="-609600" algn="l">
              <a:defRPr/>
            </a:pPr>
            <a:endParaRPr lang="en-NZ" sz="3600" b="1" dirty="0">
              <a:solidFill>
                <a:prstClr val="black"/>
              </a:solidFill>
            </a:endParaRP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8722"/>
            <a:ext cx="2771800" cy="597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1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5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5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dissolv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249</Words>
  <Application>Microsoft Office PowerPoint</Application>
  <PresentationFormat>On-screen Show (4:3)</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Office Theme</vt:lpstr>
      <vt:lpstr>Natural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Selection</dc:title>
  <dc:creator>Rick Wood</dc:creator>
  <cp:lastModifiedBy>Rick Wood</cp:lastModifiedBy>
  <cp:revision>23</cp:revision>
  <dcterms:created xsi:type="dcterms:W3CDTF">2013-04-27T02:05:59Z</dcterms:created>
  <dcterms:modified xsi:type="dcterms:W3CDTF">2014-05-27T01:44:30Z</dcterms:modified>
</cp:coreProperties>
</file>